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Grotesk Bold" charset="1" panose="00000800000000000000"/>
      <p:regular r:id="rId18"/>
    </p:embeddedFont>
    <p:embeddedFont>
      <p:font typeface="HK Grotesk Medium" charset="1" panose="00000600000000000000"/>
      <p:regular r:id="rId19"/>
    </p:embeddedFont>
    <p:embeddedFont>
      <p:font typeface="Arimo" charset="1" panose="020B0604020202020204"/>
      <p:regular r:id="rId20"/>
    </p:embeddedFont>
    <p:embeddedFont>
      <p:font typeface="Lato Bold" charset="1" panose="020F0502020204030203"/>
      <p:regular r:id="rId21"/>
    </p:embeddedFont>
    <p:embeddedFont>
      <p:font typeface="Lato" charset="1" panose="020F0502020204030203"/>
      <p:regular r:id="rId22"/>
    </p:embeddedFont>
    <p:embeddedFont>
      <p:font typeface="Courier PS Bold" charset="1" panose="02070809020205020404"/>
      <p:regular r:id="rId23"/>
    </p:embeddedFont>
    <p:embeddedFont>
      <p:font typeface="HK Grotesk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23666" y="9534525"/>
            <a:ext cx="7568718" cy="762000"/>
            <a:chOff x="0" y="0"/>
            <a:chExt cx="1993407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76941" y="0"/>
            <a:ext cx="7311059" cy="10287000"/>
            <a:chOff x="0" y="0"/>
            <a:chExt cx="9748079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8815" t="4012" r="32868" b="0"/>
            <a:stretch>
              <a:fillRect/>
            </a:stretch>
          </p:blipFill>
          <p:spPr>
            <a:xfrm flipH="false" flipV="false">
              <a:off x="0" y="0"/>
              <a:ext cx="9748079" cy="13716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1583156" y="-3773"/>
            <a:ext cx="7568718" cy="762000"/>
            <a:chOff x="0" y="0"/>
            <a:chExt cx="1993407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159063" y="3474897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2" y="0"/>
                </a:moveTo>
                <a:lnTo>
                  <a:pt x="0" y="0"/>
                </a:lnTo>
                <a:lnTo>
                  <a:pt x="0" y="484909"/>
                </a:lnTo>
                <a:lnTo>
                  <a:pt x="633492" y="484909"/>
                </a:lnTo>
                <a:lnTo>
                  <a:pt x="6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6431" y="3764489"/>
            <a:ext cx="8213128" cy="202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7178" spc="-323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Warehouse Management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4233" y="5754888"/>
            <a:ext cx="4672393" cy="4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9"/>
              </a:lnSpc>
            </a:pPr>
            <a:r>
              <a:rPr lang="en-US" sz="3253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By TechBoys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73605" y="1274331"/>
            <a:ext cx="13208659" cy="15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6563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NORMALIZATION  the data in SQL</a:t>
            </a:r>
          </a:p>
          <a:p>
            <a:pPr algn="l">
              <a:lnSpc>
                <a:spcPts val="566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73605" y="2549652"/>
            <a:ext cx="15788938" cy="610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●First Normal Form: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 Every table has a primary key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○Every value is single-valued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●Second Normal Form: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○Meets the criteria of the 1NF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○Any data that is not a key relies on the PK. 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●Third Normal Form: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○Meets the criteria of 1NF and 2NF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b="true" sz="3847" spc="192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○There are no transitive dependencies between non-key attributes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70585" y="9768840"/>
            <a:ext cx="339090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5124" y="2171567"/>
            <a:ext cx="15837752" cy="376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b="true" sz="21999" spc="-879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2046448" y="2571617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2" y="0"/>
                </a:moveTo>
                <a:lnTo>
                  <a:pt x="0" y="0"/>
                </a:lnTo>
                <a:lnTo>
                  <a:pt x="0" y="484908"/>
                </a:lnTo>
                <a:lnTo>
                  <a:pt x="633492" y="484908"/>
                </a:lnTo>
                <a:lnTo>
                  <a:pt x="6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70585" y="9768840"/>
            <a:ext cx="339090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0692" y="1986089"/>
            <a:ext cx="7451405" cy="6294095"/>
            <a:chOff x="0" y="0"/>
            <a:chExt cx="9935206" cy="839212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9089" t="6881" r="7370" b="0"/>
            <a:stretch>
              <a:fillRect/>
            </a:stretch>
          </p:blipFill>
          <p:spPr>
            <a:xfrm flipH="true" flipV="false">
              <a:off x="0" y="0"/>
              <a:ext cx="9935206" cy="83921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51017" y="3277640"/>
            <a:ext cx="5198510" cy="100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70585" y="9768840"/>
            <a:ext cx="339090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126" y="3247321"/>
            <a:ext cx="15759750" cy="5412206"/>
            <a:chOff x="0" y="0"/>
            <a:chExt cx="8599961" cy="2953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99961" cy="2953395"/>
            </a:xfrm>
            <a:custGeom>
              <a:avLst/>
              <a:gdLst/>
              <a:ahLst/>
              <a:cxnLst/>
              <a:rect r="r" b="b" t="t" l="l"/>
              <a:pathLst>
                <a:path h="2953395" w="8599961">
                  <a:moveTo>
                    <a:pt x="8475501" y="2953395"/>
                  </a:moveTo>
                  <a:lnTo>
                    <a:pt x="124460" y="2953395"/>
                  </a:lnTo>
                  <a:cubicBezTo>
                    <a:pt x="55880" y="2953395"/>
                    <a:pt x="0" y="2897515"/>
                    <a:pt x="0" y="2828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75501" y="0"/>
                  </a:lnTo>
                  <a:cubicBezTo>
                    <a:pt x="8544081" y="0"/>
                    <a:pt x="8599961" y="55880"/>
                    <a:pt x="8599961" y="124460"/>
                  </a:cubicBezTo>
                  <a:lnTo>
                    <a:pt x="8599961" y="2828935"/>
                  </a:lnTo>
                  <a:cubicBezTo>
                    <a:pt x="8599961" y="2897515"/>
                    <a:pt x="8544081" y="2953395"/>
                    <a:pt x="8475501" y="2953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3126" y="1423164"/>
            <a:ext cx="5506183" cy="93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9333" y="3766901"/>
            <a:ext cx="15413543" cy="398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1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Why WMS?: </a:t>
            </a:r>
            <a:r>
              <a:rPr lang="en-US" b="true" sz="3799" spc="189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Efficient warehouse management is crucial for smooth retail operations.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1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What is WMS?: </a:t>
            </a:r>
            <a:r>
              <a:rPr lang="en-US" b="true" sz="3799" spc="189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 user-friendly platform for managing warehouses shared by shopkeepers under admin supervision.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1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Goals: </a:t>
            </a:r>
            <a:r>
              <a:rPr lang="en-US" b="true" sz="3799" spc="189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Streamline operations, enhance security, and offer tailored features for admins and shopkeepers.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35283" y="4806418"/>
            <a:ext cx="2417433" cy="2452018"/>
            <a:chOff x="0" y="0"/>
            <a:chExt cx="3223245" cy="326935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1351" r="0" b="12575"/>
            <a:stretch>
              <a:fillRect/>
            </a:stretch>
          </p:blipFill>
          <p:spPr>
            <a:xfrm flipH="false" flipV="false">
              <a:off x="0" y="0"/>
              <a:ext cx="3223245" cy="326935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4085867" y="5053535"/>
            <a:ext cx="1992842" cy="2204901"/>
            <a:chOff x="0" y="0"/>
            <a:chExt cx="2657123" cy="293986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3229" r="0" b="3229"/>
            <a:stretch>
              <a:fillRect/>
            </a:stretch>
          </p:blipFill>
          <p:spPr>
            <a:xfrm flipH="false" flipV="false">
              <a:off x="0" y="0"/>
              <a:ext cx="2657123" cy="293986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694685" y="4461471"/>
            <a:ext cx="2308610" cy="2796965"/>
            <a:chOff x="0" y="0"/>
            <a:chExt cx="3078146" cy="37292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1235" r="0" b="1235"/>
            <a:stretch>
              <a:fillRect/>
            </a:stretch>
          </p:blipFill>
          <p:spPr>
            <a:xfrm flipH="false" flipV="false">
              <a:off x="0" y="0"/>
              <a:ext cx="3078146" cy="372928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10583" y="1930022"/>
            <a:ext cx="10866833" cy="107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b="true" sz="75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Meet Our 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98396" y="7585666"/>
            <a:ext cx="2842025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Sumanth Kumar Katapally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2988" y="8328616"/>
            <a:ext cx="208010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Head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0583" y="7625579"/>
            <a:ext cx="2743410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Abhijeet Cherungottil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12699" y="8328616"/>
            <a:ext cx="233918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11438" y="7610339"/>
            <a:ext cx="257577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Sagar Shankaran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94685" y="8250419"/>
            <a:ext cx="2392523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Member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41451" y="3181350"/>
            <a:ext cx="11805097" cy="110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9"/>
              </a:lnSpc>
            </a:pPr>
            <a:r>
              <a:rPr lang="en-US" sz="6099">
                <a:solidFill>
                  <a:srgbClr val="255C8C"/>
                </a:solidFill>
                <a:latin typeface="Lato"/>
                <a:ea typeface="Lato"/>
                <a:cs typeface="Lato"/>
                <a:sym typeface="Lato"/>
              </a:rPr>
              <a:t>TechBoys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30253" t="0" r="1982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7962185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1249" y="1304784"/>
            <a:ext cx="6813441" cy="10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1249" y="2484946"/>
            <a:ext cx="8434482" cy="710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Efficient Warehouse Management: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Designed to streamline operations in a shared warehouse environment.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Admin Features: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Secure login, shopkeeper management, and full inventory control (add, edit, delete items).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Shopkeeper Features: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Search inventory, request items, save favorites, and track borrowing history.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User-Friendly Design: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Intuitive interface, tabular reports, and clear navigation for easy use.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Enhanced Security: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Password encryption and safeguards against errors like duplicate entries or exceeding limits.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810927"/>
            <a:ext cx="12661735" cy="9258300"/>
          </a:xfrm>
          <a:custGeom>
            <a:avLst/>
            <a:gdLst/>
            <a:ahLst/>
            <a:cxnLst/>
            <a:rect r="r" b="b" t="t" l="l"/>
            <a:pathLst>
              <a:path h="9258300" w="12661735">
                <a:moveTo>
                  <a:pt x="0" y="0"/>
                </a:moveTo>
                <a:lnTo>
                  <a:pt x="12661735" y="0"/>
                </a:lnTo>
                <a:lnTo>
                  <a:pt x="126617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9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38150" y="861629"/>
            <a:ext cx="5073391" cy="428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5852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Entity Relationship Models</a:t>
            </a:r>
          </a:p>
          <a:p>
            <a:pPr algn="l">
              <a:lnSpc>
                <a:spcPts val="5852"/>
              </a:lnSpc>
            </a:pPr>
          </a:p>
          <a:p>
            <a:pPr algn="l">
              <a:lnSpc>
                <a:spcPts val="5052"/>
              </a:lnSpc>
            </a:pPr>
            <a:r>
              <a:rPr lang="en-US" sz="5052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Combined Conceptal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9845299" cy="10287000"/>
          </a:xfrm>
          <a:custGeom>
            <a:avLst/>
            <a:gdLst/>
            <a:ahLst/>
            <a:cxnLst/>
            <a:rect r="r" b="b" t="t" l="l"/>
            <a:pathLst>
              <a:path h="10287000" w="9845299">
                <a:moveTo>
                  <a:pt x="0" y="0"/>
                </a:moveTo>
                <a:lnTo>
                  <a:pt x="9845299" y="0"/>
                </a:lnTo>
                <a:lnTo>
                  <a:pt x="98452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65930" y="2117569"/>
            <a:ext cx="5690081" cy="408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6563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Enhanced Entity Relationship Model</a:t>
            </a:r>
          </a:p>
          <a:p>
            <a:pPr algn="l">
              <a:lnSpc>
                <a:spcPts val="56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574287" y="892491"/>
            <a:ext cx="5690081" cy="147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6"/>
              </a:lnSpc>
            </a:pPr>
            <a:r>
              <a:rPr lang="en-US" sz="5666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DATABASE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449" y="711516"/>
            <a:ext cx="9344755" cy="274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189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CREATE Warehouse Management System DBMS Project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189">
                <a:solidFill>
                  <a:srgbClr val="255C8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DATABASE: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39187"/>
            <a:ext cx="16521493" cy="29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164" b="true">
                <a:solidFill>
                  <a:srgbClr val="255C8C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CREATE DATABASE IF NOT EXISTS `Warehouse_Management_System_DBMS_Project`;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 spc="164" b="true">
                <a:solidFill>
                  <a:srgbClr val="255C8C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USE `Warehouse_Management_System_DBMS_Project`;</a:t>
            </a:r>
          </a:p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17644"/>
            <a:ext cx="8194775" cy="203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 spc="194">
                <a:solidFill>
                  <a:srgbClr val="255C8C"/>
                </a:solidFill>
                <a:latin typeface="HK Grotesk"/>
                <a:ea typeface="HK Grotesk"/>
                <a:cs typeface="HK Grotesk"/>
                <a:sym typeface="HK Grotesk"/>
              </a:rPr>
              <a:t>Also created table for all entity that was discussed before accord to EER Diagram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05" y="2537595"/>
            <a:ext cx="6930741" cy="5960317"/>
            <a:chOff x="0" y="0"/>
            <a:chExt cx="23976708" cy="20619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6709" cy="20619552"/>
            </a:xfrm>
            <a:custGeom>
              <a:avLst/>
              <a:gdLst/>
              <a:ahLst/>
              <a:cxnLst/>
              <a:rect r="r" b="b" t="t" l="l"/>
              <a:pathLst>
                <a:path h="20619552" w="23976709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26984" y="2537595"/>
            <a:ext cx="6930741" cy="5960317"/>
            <a:chOff x="0" y="0"/>
            <a:chExt cx="23976708" cy="20619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76709" cy="20619552"/>
            </a:xfrm>
            <a:custGeom>
              <a:avLst/>
              <a:gdLst/>
              <a:ahLst/>
              <a:cxnLst/>
              <a:rect r="r" b="b" t="t" l="l"/>
              <a:pathLst>
                <a:path h="20619552" w="23976709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82494" y="2854843"/>
            <a:ext cx="1139108" cy="11391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39872" y="2894559"/>
            <a:ext cx="824354" cy="8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68"/>
              </a:lnSpc>
              <a:spcBef>
                <a:spcPct val="0"/>
              </a:spcBef>
            </a:pPr>
            <a:r>
              <a:rPr lang="en-US" sz="4629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80060" y="2779001"/>
            <a:ext cx="1139108" cy="113910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60597" y="2829216"/>
            <a:ext cx="978035" cy="8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68"/>
              </a:lnSpc>
              <a:spcBef>
                <a:spcPct val="0"/>
              </a:spcBef>
            </a:pPr>
            <a:r>
              <a:rPr lang="en-US" sz="462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3605" y="4997527"/>
            <a:ext cx="6193476" cy="240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31" indent="-274266" lvl="1">
              <a:lnSpc>
                <a:spcPts val="3811"/>
              </a:lnSpc>
              <a:buFont typeface="Arial"/>
              <a:buChar char="•"/>
            </a:pP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LOAD DATA INFILE 'admin.csv'  INTO TABLE ADMIN </a:t>
            </a: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FIELDS TERMINATED BY ',' LINES TERMINATED BY '\n';</a:t>
            </a:r>
          </a:p>
          <a:p>
            <a:pPr algn="l" marL="548531" indent="-274266" lvl="1">
              <a:lnSpc>
                <a:spcPts val="3811"/>
              </a:lnSpc>
              <a:buFont typeface="Arial"/>
              <a:buChar char="•"/>
            </a:pP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 'shopkeeper.csv' ,category.csv and supplier.csv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0749" y="4617212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What We 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83228" y="4617212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What We 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0749" y="2836151"/>
            <a:ext cx="536912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 by CSV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26984" y="2594745"/>
            <a:ext cx="535307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Bulk multiple insert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26984" y="4885817"/>
            <a:ext cx="4875469" cy="192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 data using Multiple value for inserting date.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Inserted other entity using this method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3605" y="1274331"/>
            <a:ext cx="13208659" cy="15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6563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Loading the data in SQL</a:t>
            </a:r>
          </a:p>
          <a:p>
            <a:pPr algn="l">
              <a:lnSpc>
                <a:spcPts val="566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605" y="2537595"/>
            <a:ext cx="6930741" cy="5960317"/>
            <a:chOff x="0" y="0"/>
            <a:chExt cx="23976708" cy="20619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6709" cy="20619552"/>
            </a:xfrm>
            <a:custGeom>
              <a:avLst/>
              <a:gdLst/>
              <a:ahLst/>
              <a:cxnLst/>
              <a:rect r="r" b="b" t="t" l="l"/>
              <a:pathLst>
                <a:path h="20619552" w="23976709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26984" y="2537595"/>
            <a:ext cx="6930741" cy="5960317"/>
            <a:chOff x="0" y="0"/>
            <a:chExt cx="23976708" cy="20619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76709" cy="20619552"/>
            </a:xfrm>
            <a:custGeom>
              <a:avLst/>
              <a:gdLst/>
              <a:ahLst/>
              <a:cxnLst/>
              <a:rect r="r" b="b" t="t" l="l"/>
              <a:pathLst>
                <a:path h="20619552" w="23976709">
                  <a:moveTo>
                    <a:pt x="23852248" y="59690"/>
                  </a:moveTo>
                  <a:cubicBezTo>
                    <a:pt x="23887809" y="59690"/>
                    <a:pt x="23917018" y="88900"/>
                    <a:pt x="23917018" y="124460"/>
                  </a:cubicBezTo>
                  <a:lnTo>
                    <a:pt x="23917018" y="20495092"/>
                  </a:lnTo>
                  <a:cubicBezTo>
                    <a:pt x="23917018" y="20530652"/>
                    <a:pt x="23887809" y="20559861"/>
                    <a:pt x="23852248" y="20559861"/>
                  </a:cubicBezTo>
                  <a:lnTo>
                    <a:pt x="124460" y="20559861"/>
                  </a:lnTo>
                  <a:cubicBezTo>
                    <a:pt x="88900" y="20559861"/>
                    <a:pt x="59690" y="20530652"/>
                    <a:pt x="59690" y="2049509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852248" y="59690"/>
                  </a:lnTo>
                  <a:moveTo>
                    <a:pt x="238522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495092"/>
                  </a:lnTo>
                  <a:cubicBezTo>
                    <a:pt x="0" y="20563672"/>
                    <a:pt x="55880" y="20619552"/>
                    <a:pt x="124460" y="20619552"/>
                  </a:cubicBezTo>
                  <a:lnTo>
                    <a:pt x="23852248" y="20619552"/>
                  </a:lnTo>
                  <a:cubicBezTo>
                    <a:pt x="23920828" y="20619552"/>
                    <a:pt x="23976709" y="20563672"/>
                    <a:pt x="23976709" y="20495092"/>
                  </a:cubicBezTo>
                  <a:lnTo>
                    <a:pt x="23976709" y="124460"/>
                  </a:lnTo>
                  <a:cubicBezTo>
                    <a:pt x="23976709" y="55880"/>
                    <a:pt x="23920828" y="0"/>
                    <a:pt x="23852248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82494" y="2854843"/>
            <a:ext cx="1139108" cy="11391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39872" y="2894559"/>
            <a:ext cx="824354" cy="8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68"/>
              </a:lnSpc>
              <a:spcBef>
                <a:spcPct val="0"/>
              </a:spcBef>
            </a:pPr>
            <a:r>
              <a:rPr lang="en-US" sz="4629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80060" y="2779001"/>
            <a:ext cx="1139108" cy="113910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60597" y="2829216"/>
            <a:ext cx="978035" cy="8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68"/>
              </a:lnSpc>
              <a:spcBef>
                <a:spcPct val="0"/>
              </a:spcBef>
            </a:pPr>
            <a:r>
              <a:rPr lang="en-US" sz="462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3605" y="4997527"/>
            <a:ext cx="6930741" cy="3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31" indent="-274265" lvl="1">
              <a:lnSpc>
                <a:spcPts val="3811"/>
              </a:lnSpc>
              <a:buFont typeface="Arial"/>
              <a:buChar char="•"/>
            </a:pP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US" b="true" sz="25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bulk INSERT</a:t>
            </a: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statements instead of INSERTING records individually</a:t>
            </a:r>
          </a:p>
          <a:p>
            <a:pPr algn="l" marL="548531" indent="-274265" lvl="1">
              <a:lnSpc>
                <a:spcPts val="3811"/>
              </a:lnSpc>
              <a:buFont typeface="Arial"/>
              <a:buChar char="•"/>
            </a:pP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Execution time to insert each row with a single insert statement would be 5*0.031= </a:t>
            </a:r>
            <a:r>
              <a:rPr lang="en-US" b="true" sz="25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0.155 secs </a:t>
            </a: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approximately, whereas to execute the bulk statement to insert values, it only took</a:t>
            </a:r>
            <a:r>
              <a:rPr lang="en-US" b="true" sz="25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0.016 secs </a:t>
            </a:r>
            <a:r>
              <a:rPr lang="en-US" sz="25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shown above.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0749" y="4617212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What We 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83228" y="4617212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What We 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0749" y="2695417"/>
            <a:ext cx="5369123" cy="149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3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INSERTION OPTIMIZATION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07521" y="2619575"/>
            <a:ext cx="5353076" cy="149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53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INDEX OPTIMIZATION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26984" y="4885817"/>
            <a:ext cx="6930741" cy="241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improve the performance of select operations is to create </a:t>
            </a:r>
            <a:r>
              <a:rPr lang="en-US" b="true" sz="2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indexes</a:t>
            </a: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one or more of the columns 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Before indexing selection took 0.107 sec and after it only took</a:t>
            </a:r>
            <a:r>
              <a:rPr lang="en-US" b="true" sz="2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0.0195 sec</a:t>
            </a:r>
            <a:r>
              <a:rPr lang="en-US" sz="2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3605" y="1274331"/>
            <a:ext cx="13208659" cy="15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6563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Optimizing the data in SQL</a:t>
            </a:r>
          </a:p>
          <a:p>
            <a:pPr algn="l">
              <a:lnSpc>
                <a:spcPts val="566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855358" y="9768840"/>
            <a:ext cx="169545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DAGYMaI3l1o</dc:identifier>
  <dcterms:modified xsi:type="dcterms:W3CDTF">2011-08-01T06:04:30Z</dcterms:modified>
  <cp:revision>1</cp:revision>
  <dc:title>Warehouse Management System</dc:title>
</cp:coreProperties>
</file>